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77" r:id="rId2"/>
    <p:sldId id="257" r:id="rId3"/>
    <p:sldId id="258" r:id="rId4"/>
    <p:sldId id="262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6" r:id="rId17"/>
    <p:sldId id="273" r:id="rId18"/>
    <p:sldId id="274" r:id="rId19"/>
  </p:sldIdLst>
  <p:sldSz cx="9144000" cy="5143500" type="screen16x9"/>
  <p:notesSz cx="6858000" cy="9144000"/>
  <p:embeddedFontLst>
    <p:embeddedFont>
      <p:font typeface="Bebas Neue" panose="020B0604020202020204" charset="0"/>
      <p:regular r:id="rId21"/>
    </p:embeddedFont>
    <p:embeddedFont>
      <p:font typeface="Questrial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Asap" panose="020B0604020202020204" charset="0"/>
      <p:regular r:id="rId27"/>
      <p:bold r:id="rId28"/>
      <p:italic r:id="rId29"/>
      <p:boldItalic r:id="rId30"/>
    </p:embeddedFont>
    <p:embeddedFont>
      <p:font typeface="Ale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Il6i3fIyJQpn15VtL19o3Y8cS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634F217-5514-4566-AD6A-0E1845192AA9}">
  <a:tblStyle styleId="{F634F217-5514-4566-AD6A-0E1845192AA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>
        <p:scale>
          <a:sx n="75" d="100"/>
          <a:sy n="75" d="100"/>
        </p:scale>
        <p:origin x="-1236" y="-3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37075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c20711ad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1c20711ad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3"/>
          <p:cNvPicPr preferRelativeResize="0"/>
          <p:nvPr/>
        </p:nvPicPr>
        <p:blipFill rotWithShape="1">
          <a:blip r:embed="rId3">
            <a:alphaModFix/>
          </a:blip>
          <a:srcRect l="49367" t="19435" b="12392"/>
          <a:stretch/>
        </p:blipFill>
        <p:spPr>
          <a:xfrm rot="10800000" flipH="1">
            <a:off x="-2214526" y="-38102"/>
            <a:ext cx="2862201" cy="521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3"/>
          <p:cNvPicPr preferRelativeResize="0"/>
          <p:nvPr/>
        </p:nvPicPr>
        <p:blipFill rotWithShape="1">
          <a:blip r:embed="rId3">
            <a:alphaModFix/>
          </a:blip>
          <a:srcRect l="49367" t="19435" b="12392"/>
          <a:stretch/>
        </p:blipFill>
        <p:spPr>
          <a:xfrm rot="10800000">
            <a:off x="8428899" y="-38102"/>
            <a:ext cx="2862201" cy="521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4"/>
          <p:cNvSpPr txBox="1">
            <a:spLocks noGrp="1"/>
          </p:cNvSpPr>
          <p:nvPr>
            <p:ph type="subTitle" idx="1"/>
          </p:nvPr>
        </p:nvSpPr>
        <p:spPr>
          <a:xfrm>
            <a:off x="847563" y="2468488"/>
            <a:ext cx="30195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title"/>
          </p:nvPr>
        </p:nvSpPr>
        <p:spPr>
          <a:xfrm>
            <a:off x="847563" y="1201813"/>
            <a:ext cx="30195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34"/>
          <p:cNvPicPr preferRelativeResize="0"/>
          <p:nvPr/>
        </p:nvPicPr>
        <p:blipFill rotWithShape="1">
          <a:blip r:embed="rId3">
            <a:alphaModFix/>
          </a:blip>
          <a:srcRect t="23611"/>
          <a:stretch/>
        </p:blipFill>
        <p:spPr>
          <a:xfrm rot="10800000">
            <a:off x="-25949" y="3894399"/>
            <a:ext cx="9195899" cy="17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547568">
            <a:off x="6683350" y="2489763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5"/>
          <p:cNvPicPr preferRelativeResize="0"/>
          <p:nvPr/>
        </p:nvPicPr>
        <p:blipFill rotWithShape="1">
          <a:blip r:embed="rId4">
            <a:alphaModFix/>
          </a:blip>
          <a:srcRect t="23611"/>
          <a:stretch/>
        </p:blipFill>
        <p:spPr>
          <a:xfrm rot="10800000">
            <a:off x="-25949" y="3894399"/>
            <a:ext cx="9195899" cy="17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687649" y="2127675"/>
            <a:ext cx="5657124" cy="1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5"/>
          <p:cNvPicPr preferRelativeResize="0"/>
          <p:nvPr/>
        </p:nvPicPr>
        <p:blipFill rotWithShape="1">
          <a:blip r:embed="rId6">
            <a:alphaModFix/>
          </a:blip>
          <a:srcRect l="68207" t="19435" b="12392"/>
          <a:stretch/>
        </p:blipFill>
        <p:spPr>
          <a:xfrm rot="10800000" flipH="1">
            <a:off x="1" y="-1"/>
            <a:ext cx="1943101" cy="56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546849">
            <a:off x="3911417" y="-689261"/>
            <a:ext cx="1956037" cy="165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790977">
            <a:off x="-1270401" y="2503250"/>
            <a:ext cx="2593064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452128">
            <a:off x="6919677" y="684337"/>
            <a:ext cx="1520705" cy="145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286981">
            <a:off x="6698362" y="-766063"/>
            <a:ext cx="2319701" cy="221953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99" name="Google Shape;99;p36"/>
          <p:cNvPicPr preferRelativeResize="0"/>
          <p:nvPr/>
        </p:nvPicPr>
        <p:blipFill rotWithShape="1">
          <a:blip r:embed="rId5">
            <a:alphaModFix/>
          </a:blip>
          <a:srcRect l="49367" t="19435" b="12392"/>
          <a:stretch/>
        </p:blipFill>
        <p:spPr>
          <a:xfrm rot="10800000">
            <a:off x="7533999" y="-38098"/>
            <a:ext cx="2862201" cy="521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546849">
            <a:off x="-589945" y="1916239"/>
            <a:ext cx="1956037" cy="165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249083">
            <a:off x="-737001" y="2553950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9987">
            <a:off x="1" y="3728626"/>
            <a:ext cx="5456876" cy="141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7"/>
          <p:cNvPicPr preferRelativeResize="0"/>
          <p:nvPr/>
        </p:nvPicPr>
        <p:blipFill rotWithShape="1">
          <a:blip r:embed="rId6">
            <a:alphaModFix/>
          </a:blip>
          <a:srcRect l="-120" t="6614" r="118" b="6789"/>
          <a:stretch/>
        </p:blipFill>
        <p:spPr>
          <a:xfrm flipH="1">
            <a:off x="5288188" y="-4680"/>
            <a:ext cx="5317100" cy="51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9547568">
            <a:off x="8080400" y="-574775"/>
            <a:ext cx="2319700" cy="221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100000">
            <a:off x="6701349" y="-561275"/>
            <a:ext cx="2593064" cy="21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4"/>
          <p:cNvSpPr txBox="1">
            <a:spLocks noGrp="1"/>
          </p:cNvSpPr>
          <p:nvPr>
            <p:ph type="title"/>
          </p:nvPr>
        </p:nvSpPr>
        <p:spPr>
          <a:xfrm>
            <a:off x="1143425" y="1206750"/>
            <a:ext cx="576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ubTitle" idx="1"/>
          </p:nvPr>
        </p:nvSpPr>
        <p:spPr>
          <a:xfrm>
            <a:off x="969625" y="2308227"/>
            <a:ext cx="327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title" idx="2"/>
          </p:nvPr>
        </p:nvSpPr>
        <p:spPr>
          <a:xfrm>
            <a:off x="4597350" y="1206750"/>
            <a:ext cx="576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ubTitle" idx="3"/>
          </p:nvPr>
        </p:nvSpPr>
        <p:spPr>
          <a:xfrm>
            <a:off x="4427600" y="2308227"/>
            <a:ext cx="328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title" idx="4"/>
          </p:nvPr>
        </p:nvSpPr>
        <p:spPr>
          <a:xfrm>
            <a:off x="1143425" y="2996150"/>
            <a:ext cx="576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ubTitle" idx="5"/>
          </p:nvPr>
        </p:nvSpPr>
        <p:spPr>
          <a:xfrm>
            <a:off x="969625" y="4118942"/>
            <a:ext cx="327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title" idx="6"/>
          </p:nvPr>
        </p:nvSpPr>
        <p:spPr>
          <a:xfrm>
            <a:off x="4597350" y="2996150"/>
            <a:ext cx="576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ubTitle" idx="7"/>
          </p:nvPr>
        </p:nvSpPr>
        <p:spPr>
          <a:xfrm>
            <a:off x="4427600" y="4118942"/>
            <a:ext cx="328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ubTitle" idx="9"/>
          </p:nvPr>
        </p:nvSpPr>
        <p:spPr>
          <a:xfrm>
            <a:off x="962750" y="1946517"/>
            <a:ext cx="327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subTitle" idx="13"/>
          </p:nvPr>
        </p:nvSpPr>
        <p:spPr>
          <a:xfrm>
            <a:off x="4427600" y="1946517"/>
            <a:ext cx="328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subTitle" idx="14"/>
          </p:nvPr>
        </p:nvSpPr>
        <p:spPr>
          <a:xfrm>
            <a:off x="962750" y="3752691"/>
            <a:ext cx="327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subTitle" idx="15"/>
          </p:nvPr>
        </p:nvSpPr>
        <p:spPr>
          <a:xfrm>
            <a:off x="4427600" y="3752691"/>
            <a:ext cx="328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2" name="Google Shape;3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973001" y="1926675"/>
            <a:ext cx="5124449" cy="12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5"/>
          <p:cNvPicPr preferRelativeResize="0"/>
          <p:nvPr/>
        </p:nvPicPr>
        <p:blipFill rotWithShape="1">
          <a:blip r:embed="rId3">
            <a:alphaModFix/>
          </a:blip>
          <a:srcRect l="61312" t="6610" r="118" b="6295"/>
          <a:stretch/>
        </p:blipFill>
        <p:spPr>
          <a:xfrm rot="-5400000">
            <a:off x="2003761" y="529285"/>
            <a:ext cx="2640926" cy="664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5"/>
          <p:cNvPicPr preferRelativeResize="0"/>
          <p:nvPr/>
        </p:nvPicPr>
        <p:blipFill rotWithShape="1">
          <a:blip r:embed="rId4">
            <a:alphaModFix/>
          </a:blip>
          <a:srcRect l="49367" t="19435" b="12392"/>
          <a:stretch/>
        </p:blipFill>
        <p:spPr>
          <a:xfrm rot="10800000">
            <a:off x="6286499" y="-19052"/>
            <a:ext cx="2862201" cy="521970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715100" y="3183150"/>
            <a:ext cx="5736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title" idx="2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subTitle" idx="1"/>
          </p:nvPr>
        </p:nvSpPr>
        <p:spPr>
          <a:xfrm>
            <a:off x="715100" y="4024950"/>
            <a:ext cx="5736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66333">
            <a:off x="7620960" y="489919"/>
            <a:ext cx="1520705" cy="145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547568">
            <a:off x="4050" y="-798087"/>
            <a:ext cx="2319700" cy="221953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8"/>
          <p:cNvSpPr txBox="1">
            <a:spLocks noGrp="1"/>
          </p:cNvSpPr>
          <p:nvPr>
            <p:ph type="subTitle" idx="1"/>
          </p:nvPr>
        </p:nvSpPr>
        <p:spPr>
          <a:xfrm>
            <a:off x="1160738" y="2496750"/>
            <a:ext cx="316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ubTitle" idx="2"/>
          </p:nvPr>
        </p:nvSpPr>
        <p:spPr>
          <a:xfrm>
            <a:off x="4815563" y="2496750"/>
            <a:ext cx="316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3"/>
          </p:nvPr>
        </p:nvSpPr>
        <p:spPr>
          <a:xfrm>
            <a:off x="1160738" y="2970075"/>
            <a:ext cx="3167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ubTitle" idx="4"/>
          </p:nvPr>
        </p:nvSpPr>
        <p:spPr>
          <a:xfrm>
            <a:off x="4815563" y="2970075"/>
            <a:ext cx="3167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2405462" y="1924588"/>
            <a:ext cx="5171799" cy="1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207437" y="1914838"/>
            <a:ext cx="5194301" cy="12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subTitle" idx="1"/>
          </p:nvPr>
        </p:nvSpPr>
        <p:spPr>
          <a:xfrm>
            <a:off x="720000" y="239707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ubTitle" idx="2"/>
          </p:nvPr>
        </p:nvSpPr>
        <p:spPr>
          <a:xfrm>
            <a:off x="720000" y="2904100"/>
            <a:ext cx="2336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subTitle" idx="3"/>
          </p:nvPr>
        </p:nvSpPr>
        <p:spPr>
          <a:xfrm>
            <a:off x="3403800" y="2904100"/>
            <a:ext cx="2336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subTitle" idx="4"/>
          </p:nvPr>
        </p:nvSpPr>
        <p:spPr>
          <a:xfrm>
            <a:off x="6087600" y="2904100"/>
            <a:ext cx="2336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subTitle" idx="5"/>
          </p:nvPr>
        </p:nvSpPr>
        <p:spPr>
          <a:xfrm>
            <a:off x="3403800" y="239707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ubTitle" idx="6"/>
          </p:nvPr>
        </p:nvSpPr>
        <p:spPr>
          <a:xfrm>
            <a:off x="6087600" y="239707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7" name="Google Shape;67;p29"/>
          <p:cNvPicPr preferRelativeResize="0"/>
          <p:nvPr/>
        </p:nvPicPr>
        <p:blipFill rotWithShape="1">
          <a:blip r:embed="rId3">
            <a:alphaModFix/>
          </a:blip>
          <a:srcRect l="21728"/>
          <a:stretch/>
        </p:blipFill>
        <p:spPr>
          <a:xfrm rot="-5400000">
            <a:off x="3874741" y="163876"/>
            <a:ext cx="1380050" cy="923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30"/>
          <p:cNvPicPr preferRelativeResize="0"/>
          <p:nvPr/>
        </p:nvPicPr>
        <p:blipFill rotWithShape="1">
          <a:blip r:embed="rId3">
            <a:alphaModFix/>
          </a:blip>
          <a:srcRect t="23611"/>
          <a:stretch/>
        </p:blipFill>
        <p:spPr>
          <a:xfrm rot="10800000" flipH="1">
            <a:off x="-18909" y="4019974"/>
            <a:ext cx="9195899" cy="17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799987">
            <a:off x="1" y="3728626"/>
            <a:ext cx="5456876" cy="141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1"/>
          <p:cNvPicPr preferRelativeResize="0"/>
          <p:nvPr/>
        </p:nvPicPr>
        <p:blipFill rotWithShape="1">
          <a:blip r:embed="rId4">
            <a:alphaModFix/>
          </a:blip>
          <a:srcRect l="-120" t="6614" r="118" b="6789"/>
          <a:stretch/>
        </p:blipFill>
        <p:spPr>
          <a:xfrm flipH="1">
            <a:off x="4424338" y="5250"/>
            <a:ext cx="5317100" cy="51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1"/>
          <p:cNvSpPr txBox="1">
            <a:spLocks noGrp="1"/>
          </p:cNvSpPr>
          <p:nvPr>
            <p:ph type="title"/>
          </p:nvPr>
        </p:nvSpPr>
        <p:spPr>
          <a:xfrm>
            <a:off x="4588900" y="1151025"/>
            <a:ext cx="384000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2"/>
          <p:cNvPicPr preferRelativeResize="0"/>
          <p:nvPr/>
        </p:nvPicPr>
        <p:blipFill rotWithShape="1">
          <a:blip r:embed="rId2">
            <a:alphaModFix/>
          </a:blip>
          <a:srcRect t="23611"/>
          <a:stretch/>
        </p:blipFill>
        <p:spPr>
          <a:xfrm rot="10800000">
            <a:off x="-21174" y="3451674"/>
            <a:ext cx="9195899" cy="17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subTitle" idx="1"/>
          </p:nvPr>
        </p:nvSpPr>
        <p:spPr>
          <a:xfrm>
            <a:off x="715100" y="3468200"/>
            <a:ext cx="37935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title"/>
          </p:nvPr>
        </p:nvSpPr>
        <p:spPr>
          <a:xfrm>
            <a:off x="715100" y="1733025"/>
            <a:ext cx="37935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1167" y="-38101"/>
            <a:ext cx="6648448" cy="164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3"/>
          <p:cNvPicPr preferRelativeResize="0"/>
          <p:nvPr/>
        </p:nvPicPr>
        <p:blipFill rotWithShape="1">
          <a:blip r:embed="rId4">
            <a:alphaModFix/>
          </a:blip>
          <a:srcRect l="49367" t="19435" b="12392"/>
          <a:stretch/>
        </p:blipFill>
        <p:spPr>
          <a:xfrm rot="10800000">
            <a:off x="6281797" y="-38102"/>
            <a:ext cx="2862201" cy="521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 b="1" i="0" u="none" strike="noStrike" cap="none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cripting_language" TargetMode="External"/><Relationship Id="rId13" Type="http://schemas.openxmlformats.org/officeDocument/2006/relationships/hyperlink" Target="https://en.wikipedia.org/wiki/Semantic_Web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Cascading_Style_Sheets" TargetMode="External"/><Relationship Id="rId12" Type="http://schemas.openxmlformats.org/officeDocument/2006/relationships/hyperlink" Target="https://en.wikipedia.org/wiki/Web_pag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Web_browser" TargetMode="External"/><Relationship Id="rId11" Type="http://schemas.openxmlformats.org/officeDocument/2006/relationships/hyperlink" Target="https://en.wikipedia.org/wiki/Browser_engine" TargetMode="External"/><Relationship Id="rId5" Type="http://schemas.openxmlformats.org/officeDocument/2006/relationships/hyperlink" Target="https://en.wikipedia.org/wiki/Markup_language" TargetMode="External"/><Relationship Id="rId15" Type="http://schemas.openxmlformats.org/officeDocument/2006/relationships/image" Target="../media/image16.png"/><Relationship Id="rId10" Type="http://schemas.openxmlformats.org/officeDocument/2006/relationships/hyperlink" Target="https://en.wikipedia.org/wiki/Web_server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en.wikipedia.org/wiki/JavaScript" TargetMode="External"/><Relationship Id="rId1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XML" TargetMode="External"/><Relationship Id="rId13" Type="http://schemas.openxmlformats.org/officeDocument/2006/relationships/hyperlink" Target="https://en.wikipedia.org/wiki/JavaScript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HTML" TargetMode="External"/><Relationship Id="rId12" Type="http://schemas.openxmlformats.org/officeDocument/2006/relationships/hyperlink" Target="https://en.wikipedia.org/wiki/World_Wide_We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Markup_language" TargetMode="External"/><Relationship Id="rId11" Type="http://schemas.openxmlformats.org/officeDocument/2006/relationships/hyperlink" Target="https://en.wikipedia.org/wiki/XHTML" TargetMode="External"/><Relationship Id="rId5" Type="http://schemas.openxmlformats.org/officeDocument/2006/relationships/hyperlink" Target="https://en.wikipedia.org/wiki/Presentation_semantics" TargetMode="External"/><Relationship Id="rId15" Type="http://schemas.openxmlformats.org/officeDocument/2006/relationships/image" Target="../media/image25.jpg"/><Relationship Id="rId10" Type="http://schemas.openxmlformats.org/officeDocument/2006/relationships/hyperlink" Target="https://en.wikipedia.org/wiki/MathML" TargetMode="External"/><Relationship Id="rId4" Type="http://schemas.openxmlformats.org/officeDocument/2006/relationships/hyperlink" Target="https://en.wikipedia.org/wiki/Style_sheet_language" TargetMode="External"/><Relationship Id="rId9" Type="http://schemas.openxmlformats.org/officeDocument/2006/relationships/hyperlink" Target="https://en.wikipedia.org/wiki/Scalable_Vector_Graphics" TargetMode="External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1043608" y="267494"/>
            <a:ext cx="6552728" cy="1440160"/>
          </a:xfrm>
        </p:spPr>
        <p:txBody>
          <a:bodyPr/>
          <a:lstStyle/>
          <a:p>
            <a:r>
              <a:rPr lang="en-IN" dirty="0" smtClean="0"/>
              <a:t>United College of Engineering           and Research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sz="2000" dirty="0" smtClean="0"/>
              <a:t>Name : </a:t>
            </a:r>
            <a:r>
              <a:rPr lang="en-IN" sz="2000" dirty="0" err="1" smtClean="0"/>
              <a:t>Savinay</a:t>
            </a:r>
            <a:r>
              <a:rPr lang="en-IN" sz="2000" dirty="0" smtClean="0"/>
              <a:t> Tiwari</a:t>
            </a:r>
            <a:br>
              <a:rPr lang="en-IN" sz="2000" dirty="0" smtClean="0"/>
            </a:br>
            <a:r>
              <a:rPr lang="en-IN" sz="2000" dirty="0" smtClean="0"/>
              <a:t>Roll no. : 2000100310030</a:t>
            </a:r>
            <a:br>
              <a:rPr lang="en-IN" sz="2000" dirty="0" smtClean="0"/>
            </a:br>
            <a:r>
              <a:rPr lang="en-IN" sz="2000" dirty="0" smtClean="0"/>
              <a:t>Branch : Electronics and Communication Engineering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93394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452128">
            <a:off x="5052002" y="2460187"/>
            <a:ext cx="1520705" cy="145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731523">
            <a:off x="798790" y="4200599"/>
            <a:ext cx="2593062" cy="219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15100" y="1733025"/>
            <a:ext cx="37935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1400" b="1" i="0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US" sz="1400" b="0" i="0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</a:rPr>
              <a:t> is the standard </a:t>
            </a:r>
            <a:r>
              <a:rPr lang="en-US" sz="1400" b="0" i="0" u="sng" strike="noStrike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markup language</a:t>
            </a:r>
            <a:r>
              <a:rPr lang="en-US" sz="1400" b="0" i="0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</a:rPr>
              <a:t> for documents designed to be displayed in a </a:t>
            </a:r>
            <a:r>
              <a:rPr lang="en-US" sz="1400" b="0" i="0" u="sng" strike="noStrike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web browser</a:t>
            </a:r>
            <a:r>
              <a:rPr lang="en-US" sz="1400" b="0" i="0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</a:rPr>
              <a:t>. It can be assisted by technologies such as </a:t>
            </a:r>
            <a:r>
              <a:rPr lang="en-US" sz="1400" b="0" i="0" u="sng" strike="noStrike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Cascading Style Sheets</a:t>
            </a:r>
            <a:r>
              <a:rPr lang="en-US" sz="1400" b="0" i="0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</a:rPr>
              <a:t> (CSS) and </a:t>
            </a:r>
            <a:r>
              <a:rPr lang="en-US" sz="1400" b="0" i="0" u="sng" strike="noStrike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scripting languages</a:t>
            </a:r>
            <a:r>
              <a:rPr lang="en-US" sz="1400" b="0" i="0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</a:rPr>
              <a:t> such as </a:t>
            </a:r>
            <a:r>
              <a:rPr lang="en-US" sz="1400" b="0" i="0" u="sng" strike="noStrike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JavaScript</a:t>
            </a:r>
            <a:r>
              <a:rPr lang="en-US" b="0" i="0">
                <a:solidFill>
                  <a:srgbClr val="593B1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593B1B"/>
              </a:solidFill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"/>
          </p:nvPr>
        </p:nvSpPr>
        <p:spPr>
          <a:xfrm>
            <a:off x="715100" y="3468200"/>
            <a:ext cx="37935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Web browsers</a:t>
            </a:r>
            <a:r>
              <a:rPr lang="en-US" sz="14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receive HTML documents from a </a:t>
            </a:r>
            <a:r>
              <a:rPr lang="en-US" sz="14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web server</a:t>
            </a:r>
            <a:r>
              <a:rPr lang="en-US" sz="14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or from local storage and </a:t>
            </a:r>
            <a:r>
              <a:rPr lang="en-US" sz="14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render</a:t>
            </a:r>
            <a:r>
              <a:rPr lang="en-US" sz="14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the documents into multimedia web pages. HTML describes the structure of a </a:t>
            </a:r>
            <a:r>
              <a:rPr lang="en-US" sz="14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web page</a:t>
            </a:r>
            <a:r>
              <a:rPr lang="en-US" sz="14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4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semantically</a:t>
            </a:r>
            <a:r>
              <a:rPr lang="en-US" sz="14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and originally included cues for the appearance of the document.</a:t>
            </a:r>
            <a:endParaRPr sz="1400">
              <a:solidFill>
                <a:srgbClr val="5F2A0C"/>
              </a:solidFill>
            </a:endParaRPr>
          </a:p>
        </p:txBody>
      </p:sp>
      <p:pic>
        <p:nvPicPr>
          <p:cNvPr id="270" name="Google Shape;270;p13"/>
          <p:cNvPicPr preferRelativeResize="0"/>
          <p:nvPr/>
        </p:nvPicPr>
        <p:blipFill rotWithShape="1">
          <a:blip r:embed="rId14">
            <a:alphaModFix/>
          </a:blip>
          <a:srcRect l="22562" t="370" r="26195" b="-370"/>
          <a:stretch/>
        </p:blipFill>
        <p:spPr>
          <a:xfrm rot="468961">
            <a:off x="6088776" y="1742888"/>
            <a:ext cx="2128456" cy="2768475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38100" dir="3180000" algn="bl" rotWithShape="0">
              <a:schemeClr val="dk1">
                <a:alpha val="67843"/>
              </a:schemeClr>
            </a:outerShdw>
          </a:effectLst>
        </p:spPr>
      </p:pic>
      <p:sp>
        <p:nvSpPr>
          <p:cNvPr id="271" name="Google Shape;271;p13"/>
          <p:cNvSpPr/>
          <p:nvPr/>
        </p:nvSpPr>
        <p:spPr>
          <a:xfrm rot="1885311">
            <a:off x="7257689" y="1794023"/>
            <a:ext cx="1480046" cy="306598"/>
          </a:xfrm>
          <a:prstGeom prst="rect">
            <a:avLst/>
          </a:prstGeom>
          <a:solidFill>
            <a:srgbClr val="F5EADE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3"/>
          <p:cNvSpPr/>
          <p:nvPr/>
        </p:nvSpPr>
        <p:spPr>
          <a:xfrm rot="-1659346">
            <a:off x="3237761" y="861023"/>
            <a:ext cx="1480098" cy="306751"/>
          </a:xfrm>
          <a:prstGeom prst="rect">
            <a:avLst/>
          </a:prstGeom>
          <a:solidFill>
            <a:srgbClr val="F5EADE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3156171">
            <a:off x="7269050" y="-881437"/>
            <a:ext cx="2319700" cy="221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833403">
            <a:off x="6880963" y="122925"/>
            <a:ext cx="2319700" cy="221953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4"/>
          <p:cNvSpPr txBox="1">
            <a:spLocks noGrp="1"/>
          </p:cNvSpPr>
          <p:nvPr>
            <p:ph type="subTitle" idx="1"/>
          </p:nvPr>
        </p:nvSpPr>
        <p:spPr>
          <a:xfrm>
            <a:off x="242888" y="2468488"/>
            <a:ext cx="4093368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 b="1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) is a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style sheet language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used for describing the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presentation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of a document written in a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markup language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such as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HTML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XML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(including XML dialects such as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SVG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MathML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XHTML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). CSS is a cornerstone technology of the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World Wide Web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, alongside HTML and </a:t>
            </a:r>
            <a:r>
              <a:rPr lang="en-US" sz="1200" b="0" i="0" u="sng" strike="noStrike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JavaScript</a:t>
            </a:r>
            <a:r>
              <a:rPr lang="en-US" sz="1200" b="0" i="0">
                <a:solidFill>
                  <a:srgbClr val="5F2A0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5F2A0C"/>
              </a:solidFill>
            </a:endParaRPr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847563" y="1201813"/>
            <a:ext cx="30195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Cascading style-sheet</a:t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>
            <a:off x="4568462" y="887763"/>
            <a:ext cx="3727985" cy="294418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3347864">
            <a:off x="-991638" y="-815412"/>
            <a:ext cx="2284940" cy="219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3347855">
            <a:off x="-993937" y="482890"/>
            <a:ext cx="1563752" cy="149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2020" y="1007269"/>
            <a:ext cx="3407568" cy="204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/>
        </p:nvSpPr>
        <p:spPr>
          <a:xfrm>
            <a:off x="2771800" y="1203598"/>
            <a:ext cx="561498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593B1B"/>
                </a:solidFill>
                <a:latin typeface="Questrial"/>
                <a:ea typeface="Questrial"/>
                <a:cs typeface="Questrial"/>
                <a:sym typeface="Questrial"/>
              </a:rPr>
              <a:t>So, here is </a:t>
            </a:r>
            <a:r>
              <a:rPr lang="en-US" sz="4800" b="0" i="0" u="none" strike="noStrike" cap="none" dirty="0" smtClean="0">
                <a:solidFill>
                  <a:srgbClr val="593B1B"/>
                </a:solidFill>
                <a:latin typeface="Questrial"/>
                <a:ea typeface="Questrial"/>
                <a:cs typeface="Questrial"/>
                <a:sym typeface="Questrial"/>
              </a:rPr>
              <a:t>the </a:t>
            </a:r>
            <a:r>
              <a:rPr lang="en-US" sz="4800" b="0" i="0" u="none" strike="noStrike" cap="none" dirty="0">
                <a:solidFill>
                  <a:srgbClr val="593B1B"/>
                </a:solidFill>
                <a:latin typeface="Questrial"/>
                <a:ea typeface="Questrial"/>
                <a:cs typeface="Questrial"/>
                <a:sym typeface="Questrial"/>
              </a:rPr>
              <a:t>some screenshots of </a:t>
            </a:r>
            <a:r>
              <a:rPr lang="en-US" sz="4800" dirty="0" smtClean="0">
                <a:solidFill>
                  <a:srgbClr val="593B1B"/>
                </a:solidFill>
                <a:latin typeface="Questrial"/>
                <a:ea typeface="Questrial"/>
                <a:cs typeface="Questrial"/>
                <a:sym typeface="Questrial"/>
              </a:rPr>
              <a:t>the webpage</a:t>
            </a:r>
            <a:r>
              <a:rPr lang="en-US" sz="4800" b="0" i="0" u="none" strike="noStrike" cap="none" dirty="0" smtClean="0">
                <a:solidFill>
                  <a:srgbClr val="593B1B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sz="4800" b="0" i="0" u="none" strike="noStrike" cap="none" dirty="0">
              <a:solidFill>
                <a:srgbClr val="593B1B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57150" y="0"/>
            <a:ext cx="8366850" cy="10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</a:t>
            </a:r>
            <a:endParaRPr/>
          </a:p>
        </p:txBody>
      </p:sp>
      <p:sp>
        <p:nvSpPr>
          <p:cNvPr id="305" name="Google Shape;305;p17"/>
          <p:cNvSpPr txBox="1"/>
          <p:nvPr/>
        </p:nvSpPr>
        <p:spPr>
          <a:xfrm>
            <a:off x="4915775" y="39275"/>
            <a:ext cx="4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sap"/>
                <a:ea typeface="Asap"/>
                <a:cs typeface="Asap"/>
                <a:sym typeface="Asap"/>
              </a:rPr>
              <a:t>RESPONSIVE VERSION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20711ad90_0_15"/>
          <p:cNvSpPr txBox="1">
            <a:spLocks noGrp="1"/>
          </p:cNvSpPr>
          <p:nvPr>
            <p:ph type="title"/>
          </p:nvPr>
        </p:nvSpPr>
        <p:spPr>
          <a:xfrm>
            <a:off x="57150" y="0"/>
            <a:ext cx="83670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Screenshots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5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CONCLUSION:-</a:t>
            </a:r>
            <a:endParaRPr/>
          </a:p>
        </p:txBody>
      </p:sp>
      <p:sp>
        <p:nvSpPr>
          <p:cNvPr id="324" name="Google Shape;324;p18"/>
          <p:cNvSpPr txBox="1">
            <a:spLocks noGrp="1"/>
          </p:cNvSpPr>
          <p:nvPr>
            <p:ph type="body" idx="1"/>
          </p:nvPr>
        </p:nvSpPr>
        <p:spPr>
          <a:xfrm>
            <a:off x="335225" y="1152475"/>
            <a:ext cx="77040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 dirty="0">
              <a:solidFill>
                <a:srgbClr val="593B1B"/>
              </a:solidFill>
              <a:latin typeface="Aleo"/>
              <a:ea typeface="Aleo"/>
              <a:cs typeface="Aleo"/>
              <a:sym typeface="Aleo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-US" sz="1200" dirty="0">
                <a:solidFill>
                  <a:srgbClr val="593B1B"/>
                </a:solidFill>
              </a:rPr>
              <a:t> </a:t>
            </a:r>
            <a:r>
              <a:rPr lang="en-US" sz="1800" b="1" dirty="0">
                <a:solidFill>
                  <a:srgbClr val="593B1B"/>
                </a:solidFill>
                <a:latin typeface="Aleo"/>
                <a:ea typeface="Aleo"/>
                <a:cs typeface="Aleo"/>
                <a:sym typeface="Aleo"/>
              </a:rPr>
              <a:t>Our website is made only by using HTML, CSS and </a:t>
            </a:r>
            <a:r>
              <a:rPr lang="en-US" sz="1800" b="1" dirty="0" smtClean="0">
                <a:solidFill>
                  <a:srgbClr val="593B1B"/>
                </a:solidFill>
                <a:latin typeface="Aleo"/>
                <a:ea typeface="Aleo"/>
                <a:cs typeface="Aleo"/>
                <a:sym typeface="Aleo"/>
              </a:rPr>
              <a:t>JAVASCRIPT.</a:t>
            </a:r>
            <a:endParaRPr sz="1800" b="1" dirty="0">
              <a:solidFill>
                <a:srgbClr val="593B1B"/>
              </a:solidFill>
              <a:latin typeface="Aleo"/>
              <a:ea typeface="Aleo"/>
              <a:cs typeface="Aleo"/>
              <a:sym typeface="Aleo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800" b="1" dirty="0">
              <a:solidFill>
                <a:srgbClr val="593B1B"/>
              </a:solidFill>
              <a:latin typeface="Aleo"/>
              <a:ea typeface="Aleo"/>
              <a:cs typeface="Aleo"/>
              <a:sym typeface="Aleo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-US" sz="1800" b="1" dirty="0">
                <a:solidFill>
                  <a:srgbClr val="593B1B"/>
                </a:solidFill>
              </a:rPr>
              <a:t>We only had worked on the frontend of the website . So it is only a static website</a:t>
            </a:r>
            <a:r>
              <a:rPr lang="en-US" sz="1800" dirty="0">
                <a:solidFill>
                  <a:srgbClr val="593B1B"/>
                </a:solidFill>
              </a:rPr>
              <a:t>.</a:t>
            </a:r>
            <a:endParaRPr sz="1800" dirty="0">
              <a:solidFill>
                <a:srgbClr val="593B1B"/>
              </a:solidFill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800" dirty="0">
              <a:solidFill>
                <a:srgbClr val="593B1B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-US" sz="1800" b="1" dirty="0">
                <a:solidFill>
                  <a:srgbClr val="593B1B"/>
                </a:solidFill>
              </a:rPr>
              <a:t>We have started our work on the backend of the website.</a:t>
            </a:r>
            <a:endParaRPr sz="1800" b="1" dirty="0">
              <a:solidFill>
                <a:srgbClr val="593B1B"/>
              </a:solidFill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800" b="1" dirty="0">
              <a:solidFill>
                <a:srgbClr val="593B1B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-US" sz="1800" b="1" dirty="0">
                <a:solidFill>
                  <a:srgbClr val="593B1B"/>
                </a:solidFill>
              </a:rPr>
              <a:t>We are working on the website . We intend to complete this website</a:t>
            </a:r>
            <a:endParaRPr sz="1800" b="1" dirty="0">
              <a:solidFill>
                <a:srgbClr val="593B1B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93B1B"/>
                </a:solidFill>
              </a:rPr>
              <a:t>soon</a:t>
            </a:r>
            <a:r>
              <a:rPr lang="en-US" sz="1800" dirty="0">
                <a:solidFill>
                  <a:srgbClr val="593B1B"/>
                </a:solidFill>
              </a:rPr>
              <a:t>.</a:t>
            </a:r>
            <a:endParaRPr sz="1800" dirty="0">
              <a:solidFill>
                <a:srgbClr val="593B1B"/>
              </a:solidFill>
            </a:endParaRPr>
          </a:p>
        </p:txBody>
      </p:sp>
      <p:pic>
        <p:nvPicPr>
          <p:cNvPr id="325" name="Google Shape;3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157650">
            <a:off x="8200300" y="2561600"/>
            <a:ext cx="2319700" cy="221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214" y="238217"/>
            <a:ext cx="9438968" cy="460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523589">
            <a:off x="1303308" y="3249302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66333">
            <a:off x="6846785" y="-832606"/>
            <a:ext cx="1520705" cy="145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 txBox="1">
            <a:spLocks noGrp="1"/>
          </p:cNvSpPr>
          <p:nvPr>
            <p:ph type="title"/>
          </p:nvPr>
        </p:nvSpPr>
        <p:spPr>
          <a:xfrm>
            <a:off x="361335" y="292964"/>
            <a:ext cx="80626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.....Contents…..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29" name="Google Shape;129;p2"/>
          <p:cNvGraphicFramePr/>
          <p:nvPr>
            <p:extLst>
              <p:ext uri="{D42A27DB-BD31-4B8C-83A1-F6EECF244321}">
                <p14:modId xmlns:p14="http://schemas.microsoft.com/office/powerpoint/2010/main" val="4208725007"/>
              </p:ext>
            </p:extLst>
          </p:nvPr>
        </p:nvGraphicFramePr>
        <p:xfrm>
          <a:off x="715312" y="1242317"/>
          <a:ext cx="7558750" cy="3103260"/>
        </p:xfrm>
        <a:graphic>
          <a:graphicData uri="http://schemas.openxmlformats.org/drawingml/2006/table">
            <a:tbl>
              <a:tblPr>
                <a:noFill/>
                <a:tableStyleId>{F634F217-5514-4566-AD6A-0E1845192AA9}</a:tableStyleId>
              </a:tblPr>
              <a:tblGrid>
                <a:gridCol w="867325"/>
                <a:gridCol w="6691425"/>
              </a:tblGrid>
              <a:tr h="60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01.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About</a:t>
                      </a:r>
                      <a:endParaRPr sz="2400" u="none" strike="noStrike" cap="non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43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02.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Our services</a:t>
                      </a:r>
                      <a:endParaRPr sz="2400" u="none" strike="noStrike" cap="non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43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03.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Languages used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43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04.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HTML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43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05.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CSS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43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06.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CONCLUSION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30" name="Google Shape;130;p2"/>
          <p:cNvSpPr txBox="1"/>
          <p:nvPr/>
        </p:nvSpPr>
        <p:spPr>
          <a:xfrm>
            <a:off x="720000" y="836173"/>
            <a:ext cx="7704000" cy="60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/>
          <p:nvPr/>
        </p:nvSpPr>
        <p:spPr>
          <a:xfrm rot="1409" flipH="1">
            <a:off x="1065871" y="1177110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 rot="1409" flipH="1">
            <a:off x="4519788" y="1177120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 rot="1409" flipH="1">
            <a:off x="1065926" y="2966471"/>
            <a:ext cx="732000" cy="6528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 rot="1409" flipH="1">
            <a:off x="2601933" y="498344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 txBox="1">
            <a:spLocks noGrp="1"/>
          </p:cNvSpPr>
          <p:nvPr>
            <p:ph type="subTitle" idx="9"/>
          </p:nvPr>
        </p:nvSpPr>
        <p:spPr>
          <a:xfrm>
            <a:off x="955850" y="1707357"/>
            <a:ext cx="3285000" cy="62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140" name="Google Shape;140;p3"/>
          <p:cNvSpPr txBox="1">
            <a:spLocks noGrp="1"/>
          </p:cNvSpPr>
          <p:nvPr>
            <p:ph type="title"/>
          </p:nvPr>
        </p:nvSpPr>
        <p:spPr>
          <a:xfrm>
            <a:off x="1143425" y="1206750"/>
            <a:ext cx="576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141" name="Google Shape;141;p3"/>
          <p:cNvSpPr txBox="1">
            <a:spLocks noGrp="1"/>
          </p:cNvSpPr>
          <p:nvPr>
            <p:ph type="subTitle" idx="1"/>
          </p:nvPr>
        </p:nvSpPr>
        <p:spPr>
          <a:xfrm>
            <a:off x="969625" y="2196011"/>
            <a:ext cx="3278100" cy="63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>
                <a:solidFill>
                  <a:srgbClr val="2E2E2E"/>
                </a:solidFill>
                <a:latin typeface="Questrial"/>
                <a:ea typeface="Questrial"/>
                <a:cs typeface="Questrial"/>
                <a:sym typeface="Questrial"/>
              </a:rPr>
              <a:t>T</a:t>
            </a:r>
            <a:r>
              <a:rPr lang="en-US" b="0" i="0" dirty="0" smtClean="0">
                <a:solidFill>
                  <a:srgbClr val="2E2E2E"/>
                </a:solidFill>
                <a:latin typeface="Questrial"/>
                <a:ea typeface="Questrial"/>
                <a:cs typeface="Questrial"/>
                <a:sym typeface="Questrial"/>
              </a:rPr>
              <a:t>o fulfill customer demand by making them satisfied with our service and delicious food.</a:t>
            </a:r>
            <a:endParaRPr dirty="0"/>
          </a:p>
        </p:txBody>
      </p:sp>
      <p:sp>
        <p:nvSpPr>
          <p:cNvPr id="142" name="Google Shape;142;p3"/>
          <p:cNvSpPr txBox="1">
            <a:spLocks noGrp="1"/>
          </p:cNvSpPr>
          <p:nvPr>
            <p:ph type="title" idx="2"/>
          </p:nvPr>
        </p:nvSpPr>
        <p:spPr>
          <a:xfrm>
            <a:off x="4597350" y="1206750"/>
            <a:ext cx="576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 smtClean="0"/>
              <a:t>02</a:t>
            </a:r>
            <a:endParaRPr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subTitle" idx="3"/>
          </p:nvPr>
        </p:nvSpPr>
        <p:spPr>
          <a:xfrm>
            <a:off x="4247725" y="2394603"/>
            <a:ext cx="3464875" cy="39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2E2E2E"/>
                </a:solidFill>
                <a:latin typeface="Questrial"/>
                <a:ea typeface="Questrial"/>
                <a:cs typeface="Questrial"/>
                <a:sym typeface="Questrial"/>
              </a:rPr>
              <a:t>provide the best customer results possible &amp; deliver the </a:t>
            </a:r>
            <a:r>
              <a:rPr lang="en-US" b="0" i="0" dirty="0" smtClean="0">
                <a:solidFill>
                  <a:srgbClr val="2E2E2E"/>
                </a:solidFill>
                <a:latin typeface="Questrial"/>
                <a:ea typeface="Questrial"/>
                <a:cs typeface="Questrial"/>
                <a:sym typeface="Questrial"/>
              </a:rPr>
              <a:t>orders in an organized way.</a:t>
            </a:r>
            <a:endParaRPr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title" idx="4"/>
          </p:nvPr>
        </p:nvSpPr>
        <p:spPr>
          <a:xfrm>
            <a:off x="1143425" y="2996150"/>
            <a:ext cx="576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 smtClean="0"/>
              <a:t>03</a:t>
            </a:r>
            <a:endParaRPr dirty="0"/>
          </a:p>
        </p:txBody>
      </p:sp>
      <p:sp>
        <p:nvSpPr>
          <p:cNvPr id="145" name="Google Shape;145;p3"/>
          <p:cNvSpPr txBox="1">
            <a:spLocks noGrp="1"/>
          </p:cNvSpPr>
          <p:nvPr>
            <p:ph type="subTitle" idx="5"/>
          </p:nvPr>
        </p:nvSpPr>
        <p:spPr>
          <a:xfrm>
            <a:off x="969625" y="4118942"/>
            <a:ext cx="327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2E2E2E"/>
                </a:solidFill>
                <a:latin typeface="Questrial"/>
                <a:ea typeface="Questrial"/>
                <a:cs typeface="Questrial"/>
                <a:sym typeface="Questrial"/>
              </a:rPr>
              <a:t>Delivering </a:t>
            </a:r>
            <a:r>
              <a:rPr lang="en-US" b="0" i="0" dirty="0" smtClean="0">
                <a:solidFill>
                  <a:srgbClr val="2E2E2E"/>
                </a:solidFill>
                <a:latin typeface="Questrial"/>
                <a:ea typeface="Questrial"/>
                <a:cs typeface="Questrial"/>
                <a:sym typeface="Questrial"/>
              </a:rPr>
              <a:t>healthy food to our customers in an affordable price.</a:t>
            </a:r>
            <a:endParaRPr dirty="0"/>
          </a:p>
        </p:txBody>
      </p:sp>
      <p:sp>
        <p:nvSpPr>
          <p:cNvPr id="146" name="Google Shape;146;p3"/>
          <p:cNvSpPr txBox="1">
            <a:spLocks noGrp="1"/>
          </p:cNvSpPr>
          <p:nvPr>
            <p:ph type="title" idx="6"/>
          </p:nvPr>
        </p:nvSpPr>
        <p:spPr>
          <a:xfrm>
            <a:off x="4597350" y="2996150"/>
            <a:ext cx="576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/>
              <a:t>.</a:t>
            </a:r>
            <a:endParaRPr sz="2800"/>
          </a:p>
        </p:txBody>
      </p:sp>
      <p:sp>
        <p:nvSpPr>
          <p:cNvPr id="147" name="Google Shape;147;p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48" name="Google Shape;148;p3"/>
          <p:cNvSpPr txBox="1">
            <a:spLocks noGrp="1"/>
          </p:cNvSpPr>
          <p:nvPr>
            <p:ph type="subTitle" idx="13"/>
          </p:nvPr>
        </p:nvSpPr>
        <p:spPr>
          <a:xfrm>
            <a:off x="4427600" y="1946517"/>
            <a:ext cx="328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View</a:t>
            </a:r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subTitle" idx="14"/>
          </p:nvPr>
        </p:nvSpPr>
        <p:spPr>
          <a:xfrm>
            <a:off x="962750" y="3752691"/>
            <a:ext cx="327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Objective</a:t>
            </a: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81281">
            <a:off x="-381250" y="-1429075"/>
            <a:ext cx="2319700" cy="221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OUR SERVICES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7"/>
          <p:cNvSpPr txBox="1">
            <a:spLocks noGrp="1"/>
          </p:cNvSpPr>
          <p:nvPr>
            <p:ph type="subTitle" idx="1"/>
          </p:nvPr>
        </p:nvSpPr>
        <p:spPr>
          <a:xfrm>
            <a:off x="1160738" y="2496750"/>
            <a:ext cx="316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/>
              <a:t>Quality</a:t>
            </a:r>
            <a:endParaRPr dirty="0"/>
          </a:p>
        </p:txBody>
      </p:sp>
      <p:sp>
        <p:nvSpPr>
          <p:cNvPr id="195" name="Google Shape;195;p7"/>
          <p:cNvSpPr txBox="1">
            <a:spLocks noGrp="1"/>
          </p:cNvSpPr>
          <p:nvPr>
            <p:ph type="subTitle" idx="2"/>
          </p:nvPr>
        </p:nvSpPr>
        <p:spPr>
          <a:xfrm>
            <a:off x="4815575" y="2268025"/>
            <a:ext cx="34611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/>
              <a:t>  Time management</a:t>
            </a:r>
            <a:endParaRPr dirty="0"/>
          </a:p>
        </p:txBody>
      </p:sp>
      <p:sp>
        <p:nvSpPr>
          <p:cNvPr id="196" name="Google Shape;196;p7"/>
          <p:cNvSpPr txBox="1">
            <a:spLocks noGrp="1"/>
          </p:cNvSpPr>
          <p:nvPr>
            <p:ph type="subTitle" idx="3"/>
          </p:nvPr>
        </p:nvSpPr>
        <p:spPr>
          <a:xfrm>
            <a:off x="1160738" y="2970075"/>
            <a:ext cx="3167700" cy="202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solidFill>
                  <a:srgbClr val="593B1B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IN" b="0" dirty="0" smtClean="0">
                <a:solidFill>
                  <a:srgbClr val="593B1B"/>
                </a:solidFill>
                <a:latin typeface="Questrial"/>
                <a:ea typeface="Questrial"/>
                <a:cs typeface="Questrial"/>
                <a:sym typeface="Questrial"/>
              </a:rPr>
              <a:t>For a memorable meal the quality of the service is something that guests often remember as much as the food and drink served.</a:t>
            </a:r>
            <a:endParaRPr b="0" dirty="0">
              <a:solidFill>
                <a:srgbClr val="593B1B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7"/>
          <p:cNvSpPr/>
          <p:nvPr/>
        </p:nvSpPr>
        <p:spPr>
          <a:xfrm rot="1409" flipH="1">
            <a:off x="2378596" y="1768223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 rot="1409" flipH="1">
            <a:off x="6033417" y="1348473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577690">
            <a:off x="3820896" y="4293064"/>
            <a:ext cx="2593064" cy="2192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>
            <a:off x="6181488" y="1541273"/>
            <a:ext cx="362730" cy="266892"/>
            <a:chOff x="3383400" y="3686725"/>
            <a:chExt cx="256800" cy="188950"/>
          </a:xfrm>
        </p:grpSpPr>
        <p:sp>
          <p:nvSpPr>
            <p:cNvPr id="201" name="Google Shape;201;p7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7"/>
          <p:cNvGrpSpPr/>
          <p:nvPr/>
        </p:nvGrpSpPr>
        <p:grpSpPr>
          <a:xfrm>
            <a:off x="2570092" y="1920905"/>
            <a:ext cx="349029" cy="347122"/>
            <a:chOff x="2224825" y="3657950"/>
            <a:chExt cx="247100" cy="245750"/>
          </a:xfrm>
        </p:grpSpPr>
        <p:sp>
          <p:nvSpPr>
            <p:cNvPr id="205" name="Google Shape;205;p7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7"/>
          <p:cNvSpPr txBox="1">
            <a:spLocks noGrp="1"/>
          </p:cNvSpPr>
          <p:nvPr>
            <p:ph type="subTitle" idx="4"/>
          </p:nvPr>
        </p:nvSpPr>
        <p:spPr>
          <a:xfrm>
            <a:off x="4664943" y="2643758"/>
            <a:ext cx="3167700" cy="1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>
                <a:solidFill>
                  <a:srgbClr val="5F2A0C"/>
                </a:solidFill>
                <a:latin typeface="Questrial"/>
                <a:ea typeface="Questrial"/>
                <a:cs typeface="Questrial"/>
                <a:sym typeface="Questrial"/>
              </a:rPr>
              <a:t>  After getting the orders we use the technologies like smart phone for tracking the delivery and bike for delivering the food on time.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 rot="1378" flipH="1">
            <a:off x="715100" y="920213"/>
            <a:ext cx="1496400" cy="1334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 idx="2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subTitle" idx="1"/>
          </p:nvPr>
        </p:nvSpPr>
        <p:spPr>
          <a:xfrm>
            <a:off x="160275" y="3738575"/>
            <a:ext cx="46221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You can use our website </a:t>
            </a: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to order delicious food using a simple way.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>
            <a:spLocks noGrp="1"/>
          </p:cNvSpPr>
          <p:nvPr>
            <p:ph type="title"/>
          </p:nvPr>
        </p:nvSpPr>
        <p:spPr>
          <a:xfrm>
            <a:off x="0" y="2664875"/>
            <a:ext cx="5736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About</a:t>
            </a:r>
            <a:endParaRPr/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000000">
            <a:off x="3412150" y="-642613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258473">
            <a:off x="7485924" y="2507775"/>
            <a:ext cx="2593063" cy="21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/>
          <p:nvPr/>
        </p:nvSpPr>
        <p:spPr>
          <a:xfrm rot="557774">
            <a:off x="6216851" y="495666"/>
            <a:ext cx="1480140" cy="306721"/>
          </a:xfrm>
          <a:prstGeom prst="rect">
            <a:avLst/>
          </a:prstGeom>
          <a:solidFill>
            <a:srgbClr val="6A584D">
              <a:alpha val="1058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137">
            <a:off x="5516883" y="707056"/>
            <a:ext cx="2880072" cy="3596509"/>
          </a:xfrm>
          <a:prstGeom prst="rect">
            <a:avLst/>
          </a:prstGeom>
          <a:noFill/>
          <a:ln w="190500" cap="sq" cmpd="sng">
            <a:solidFill>
              <a:srgbClr val="E8D6C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452128">
            <a:off x="8495952" y="485637"/>
            <a:ext cx="1520705" cy="145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452128">
            <a:off x="-453785" y="511987"/>
            <a:ext cx="1520705" cy="145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30379">
            <a:off x="-797185" y="-847026"/>
            <a:ext cx="2593062" cy="219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720000" y="639882"/>
            <a:ext cx="77040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OMNIPRESENT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uses-</a:t>
            </a:r>
            <a:endParaRPr dirty="0"/>
          </a:p>
        </p:txBody>
      </p:sp>
      <p:sp>
        <p:nvSpPr>
          <p:cNvPr id="217" name="Google Shape;217;p9"/>
          <p:cNvSpPr/>
          <p:nvPr/>
        </p:nvSpPr>
        <p:spPr>
          <a:xfrm rot="1680" flipH="1">
            <a:off x="714910" y="2375258"/>
            <a:ext cx="2455200" cy="52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HTML</a:t>
            </a:r>
            <a:endParaRPr sz="2400" b="1" i="0" u="none" strike="noStrike" cap="none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18" name="Google Shape;218;p9"/>
          <p:cNvSpPr/>
          <p:nvPr/>
        </p:nvSpPr>
        <p:spPr>
          <a:xfrm rot="1680" flipH="1">
            <a:off x="3446051" y="2375261"/>
            <a:ext cx="2455200" cy="52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CSS</a:t>
            </a:r>
            <a:endParaRPr sz="2400" b="1" i="0" u="none" strike="noStrike" cap="none" dirty="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714965" y="3020485"/>
            <a:ext cx="24552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We have used the html elements and tags to create this website.</a:t>
            </a:r>
            <a:endParaRPr sz="1400" b="0" i="0" u="none" strike="noStrike" cap="none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497938" y="3020463"/>
            <a:ext cx="24552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We have used external css </a:t>
            </a:r>
            <a:endParaRPr sz="1400" b="0" i="0" u="none" strike="noStrike" cap="none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</a:t>
            </a:r>
            <a:r>
              <a:rPr lang="en-US"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n our website .</a:t>
            </a:r>
            <a:endParaRPr sz="1400" b="0" i="0" u="none" strike="noStrike" cap="none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1" name="Google Shape;221;p9"/>
          <p:cNvSpPr/>
          <p:nvPr/>
        </p:nvSpPr>
        <p:spPr>
          <a:xfrm rot="1409" flipH="1">
            <a:off x="1576496" y="3850968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 rot="1409" flipH="1">
            <a:off x="4259781" y="3762966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/>
          <p:nvPr/>
        </p:nvSpPr>
        <p:spPr>
          <a:xfrm rot="1680" flipH="1">
            <a:off x="6516344" y="2375258"/>
            <a:ext cx="2455200" cy="52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JAVASCRIPT</a:t>
            </a:r>
            <a:endParaRPr sz="2400" b="1" i="0" u="none" strike="noStrike" cap="none" dirty="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6816125" y="2970025"/>
            <a:ext cx="199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ap"/>
                <a:ea typeface="Asap"/>
                <a:cs typeface="Asap"/>
                <a:sym typeface="Asap"/>
              </a:rPr>
              <a:t>We used javascript to make our web page responsive according to the device.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5" name="Google Shape;225;p9"/>
          <p:cNvSpPr/>
          <p:nvPr/>
        </p:nvSpPr>
        <p:spPr>
          <a:xfrm rot="1409" flipH="1">
            <a:off x="7414231" y="3932141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098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7566175" y="4058300"/>
            <a:ext cx="4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ap"/>
                <a:ea typeface="Asap"/>
                <a:cs typeface="Asap"/>
                <a:sym typeface="Asap"/>
              </a:rPr>
              <a:t>.JS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4359975" y="3977125"/>
            <a:ext cx="5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ap"/>
                <a:ea typeface="Asap"/>
                <a:cs typeface="Asap"/>
                <a:sym typeface="Asap"/>
              </a:rPr>
              <a:t>.CSS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8" name="Google Shape;228;p9"/>
          <p:cNvSpPr txBox="1"/>
          <p:nvPr/>
        </p:nvSpPr>
        <p:spPr>
          <a:xfrm>
            <a:off x="1639638" y="3977125"/>
            <a:ext cx="6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ap"/>
                <a:ea typeface="Asap"/>
                <a:cs typeface="Asap"/>
                <a:sym typeface="Asap"/>
              </a:rPr>
              <a:t>.HTM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>
            <a:spLocks noGrp="1"/>
          </p:cNvSpPr>
          <p:nvPr>
            <p:ph type="subTitle" idx="1"/>
          </p:nvPr>
        </p:nvSpPr>
        <p:spPr>
          <a:xfrm>
            <a:off x="1160738" y="2496750"/>
            <a:ext cx="316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34" name="Google Shape;234;p10"/>
          <p:cNvSpPr txBox="1">
            <a:spLocks noGrp="1"/>
          </p:cNvSpPr>
          <p:nvPr>
            <p:ph type="subTitle" idx="2"/>
          </p:nvPr>
        </p:nvSpPr>
        <p:spPr>
          <a:xfrm>
            <a:off x="4815563" y="2496750"/>
            <a:ext cx="316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235" name="Google Shape;235;p10"/>
          <p:cNvSpPr txBox="1">
            <a:spLocks noGrp="1"/>
          </p:cNvSpPr>
          <p:nvPr>
            <p:ph type="subTitle" idx="3"/>
          </p:nvPr>
        </p:nvSpPr>
        <p:spPr>
          <a:xfrm>
            <a:off x="899652" y="3266767"/>
            <a:ext cx="3428786" cy="128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rgbClr val="5F2A0C"/>
                </a:solidFill>
                <a:latin typeface="Questrial"/>
                <a:ea typeface="Questrial"/>
                <a:cs typeface="Questrial"/>
                <a:sym typeface="Questrial"/>
              </a:rPr>
              <a:t>HTML (</a:t>
            </a:r>
            <a:r>
              <a:rPr lang="en-US" sz="1200">
                <a:solidFill>
                  <a:srgbClr val="5F2A0C"/>
                </a:solidFill>
                <a:latin typeface="Questrial"/>
                <a:ea typeface="Questrial"/>
                <a:cs typeface="Questrial"/>
                <a:sym typeface="Questrial"/>
              </a:rPr>
              <a:t>Hypertext</a:t>
            </a:r>
            <a:r>
              <a:rPr lang="en-US" sz="1200" b="0" i="0">
                <a:solidFill>
                  <a:srgbClr val="5F2A0C"/>
                </a:solidFill>
                <a:latin typeface="Questrial"/>
                <a:ea typeface="Questrial"/>
                <a:cs typeface="Questrial"/>
                <a:sym typeface="Questrial"/>
              </a:rPr>
              <a:t> Markup Language) is the code that is used </a:t>
            </a:r>
            <a:r>
              <a:rPr lang="en-US" sz="1200" b="1" i="0">
                <a:solidFill>
                  <a:srgbClr val="5F2A0C"/>
                </a:solidFill>
                <a:latin typeface="Questrial"/>
                <a:ea typeface="Questrial"/>
                <a:cs typeface="Questrial"/>
                <a:sym typeface="Questrial"/>
              </a:rPr>
              <a:t>to structure a web page and its content</a:t>
            </a:r>
            <a:r>
              <a:rPr lang="en-US" sz="1200" b="0" i="0">
                <a:solidFill>
                  <a:srgbClr val="5F2A0C"/>
                </a:solidFill>
                <a:latin typeface="Questrial"/>
                <a:ea typeface="Questrial"/>
                <a:cs typeface="Questrial"/>
                <a:sym typeface="Questrial"/>
              </a:rPr>
              <a:t>. For example, content could be structured within a set of paragraphs, a list of bulleted points, or using images and data tables.</a:t>
            </a:r>
            <a:endParaRPr sz="1200">
              <a:solidFill>
                <a:srgbClr val="5F2A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6" name="Google Shape;236;p10"/>
          <p:cNvSpPr txBox="1">
            <a:spLocks noGrp="1"/>
          </p:cNvSpPr>
          <p:nvPr>
            <p:ph type="subTitle" idx="4"/>
          </p:nvPr>
        </p:nvSpPr>
        <p:spPr>
          <a:xfrm>
            <a:off x="4815563" y="3266767"/>
            <a:ext cx="3167700" cy="134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rgbClr val="5F2A0C"/>
                </a:solidFill>
                <a:latin typeface="Questrial"/>
                <a:ea typeface="Questrial"/>
                <a:cs typeface="Questrial"/>
                <a:sym typeface="Questrial"/>
              </a:rPr>
              <a:t>CSS (</a:t>
            </a:r>
            <a:r>
              <a:rPr lang="en-US" sz="1200" b="1" i="0">
                <a:solidFill>
                  <a:srgbClr val="5F2A0C"/>
                </a:solidFill>
                <a:latin typeface="Questrial"/>
                <a:ea typeface="Questrial"/>
                <a:cs typeface="Questrial"/>
                <a:sym typeface="Questrial"/>
              </a:rPr>
              <a:t>Cascading Style Sheets</a:t>
            </a:r>
            <a:r>
              <a:rPr lang="en-US" sz="1200" b="0" i="0">
                <a:solidFill>
                  <a:srgbClr val="5F2A0C"/>
                </a:solidFill>
                <a:latin typeface="Questrial"/>
                <a:ea typeface="Questrial"/>
                <a:cs typeface="Questrial"/>
                <a:sym typeface="Questrial"/>
              </a:rPr>
              <a:t>) is used to style and layout web pages — for example, to alter the font, color, size, and spacing of your content, split it into multiple columns, or add animations and other decorative features.</a:t>
            </a:r>
            <a:endParaRPr sz="1200">
              <a:solidFill>
                <a:srgbClr val="5F2A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" name="Google Shape;237;p10"/>
          <p:cNvSpPr txBox="1">
            <a:spLocks noGrp="1"/>
          </p:cNvSpPr>
          <p:nvPr>
            <p:ph type="title"/>
          </p:nvPr>
        </p:nvSpPr>
        <p:spPr>
          <a:xfrm>
            <a:off x="720000" y="150019"/>
            <a:ext cx="7704000" cy="86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              Languages   Used……..</a:t>
            </a:r>
            <a:endParaRPr/>
          </a:p>
        </p:txBody>
      </p:sp>
      <p:pic>
        <p:nvPicPr>
          <p:cNvPr id="238" name="Google Shape;23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0263" y="1343025"/>
            <a:ext cx="1575622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9075" y="1250156"/>
            <a:ext cx="1500411" cy="1121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/>
          </p:nvPr>
        </p:nvSpPr>
        <p:spPr>
          <a:xfrm>
            <a:off x="4588900" y="857925"/>
            <a:ext cx="3840000" cy="2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HTML</a:t>
            </a:r>
            <a:endParaRPr/>
          </a:p>
        </p:txBody>
      </p:sp>
      <p:pic>
        <p:nvPicPr>
          <p:cNvPr id="245" name="Google Shape;24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000000">
            <a:off x="5630650" y="3683625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01485">
            <a:off x="6783275" y="-1109362"/>
            <a:ext cx="2593063" cy="2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47871">
            <a:off x="-1478348" y="-55427"/>
            <a:ext cx="2593063" cy="2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452128">
            <a:off x="-45248" y="-539488"/>
            <a:ext cx="1520705" cy="145831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/>
          <p:nvPr/>
        </p:nvSpPr>
        <p:spPr>
          <a:xfrm rot="1611667">
            <a:off x="3341876" y="526523"/>
            <a:ext cx="1479984" cy="306703"/>
          </a:xfrm>
          <a:prstGeom prst="rect">
            <a:avLst/>
          </a:prstGeom>
          <a:solidFill>
            <a:srgbClr val="F5EADE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1"/>
          <p:cNvSpPr/>
          <p:nvPr/>
        </p:nvSpPr>
        <p:spPr>
          <a:xfrm rot="-1130337">
            <a:off x="636297" y="2230611"/>
            <a:ext cx="1479983" cy="306811"/>
          </a:xfrm>
          <a:prstGeom prst="rect">
            <a:avLst/>
          </a:prstGeom>
          <a:solidFill>
            <a:srgbClr val="F5EADE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1"/>
          <p:cNvSpPr/>
          <p:nvPr/>
        </p:nvSpPr>
        <p:spPr>
          <a:xfrm rot="475473">
            <a:off x="7156895" y="3393934"/>
            <a:ext cx="1087990" cy="225667"/>
          </a:xfrm>
          <a:prstGeom prst="rect">
            <a:avLst/>
          </a:prstGeom>
          <a:solidFill>
            <a:srgbClr val="6A584D">
              <a:alpha val="1058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7">
            <a:alphaModFix/>
          </a:blip>
          <a:srcRect l="8966" t="2039" r="7916" b="14091"/>
          <a:stretch/>
        </p:blipFill>
        <p:spPr>
          <a:xfrm rot="-1450169">
            <a:off x="282113" y="482741"/>
            <a:ext cx="3103464" cy="2302870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pic>
        <p:nvPicPr>
          <p:cNvPr id="253" name="Google Shape;253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631165">
            <a:off x="1802796" y="1850787"/>
            <a:ext cx="2996104" cy="2011982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Hyper-text Markup Language</a:t>
            </a:r>
            <a:endParaRPr/>
          </a:p>
        </p:txBody>
      </p:sp>
      <p:pic>
        <p:nvPicPr>
          <p:cNvPr id="259" name="Google Shape;25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01485">
            <a:off x="6434025" y="-1342212"/>
            <a:ext cx="2593063" cy="2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4652153">
            <a:off x="-1110925" y="489988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2081"/>
            <a:ext cx="9026013" cy="351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ovel Writing Workshop by Slidesgo">
  <a:themeElements>
    <a:clrScheme name="Simple Light">
      <a:dk1>
        <a:srgbClr val="6A584D"/>
      </a:dk1>
      <a:lt1>
        <a:srgbClr val="D1B7A6"/>
      </a:lt1>
      <a:dk2>
        <a:srgbClr val="D9BDA4"/>
      </a:dk2>
      <a:lt2>
        <a:srgbClr val="F6D0BB"/>
      </a:lt2>
      <a:accent1>
        <a:srgbClr val="F5EADE"/>
      </a:accent1>
      <a:accent2>
        <a:srgbClr val="D4CAC3"/>
      </a:accent2>
      <a:accent3>
        <a:srgbClr val="709BC3"/>
      </a:accent3>
      <a:accent4>
        <a:srgbClr val="9195A0"/>
      </a:accent4>
      <a:accent5>
        <a:srgbClr val="AFB9CB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328</Words>
  <Application>Microsoft Office PowerPoint</Application>
  <PresentationFormat>On-screen Show (16:9)</PresentationFormat>
  <Paragraphs>70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Bebas Neue</vt:lpstr>
      <vt:lpstr>Questrial</vt:lpstr>
      <vt:lpstr>Consolas</vt:lpstr>
      <vt:lpstr>Asap</vt:lpstr>
      <vt:lpstr>Noto Sans Symbols</vt:lpstr>
      <vt:lpstr>Aleo</vt:lpstr>
      <vt:lpstr>Novel Writing Workshop by Slidesgo</vt:lpstr>
      <vt:lpstr>United College of Engineering           and Research  Name : Savinay Tiwari Roll no. : 2000100310030 Branch : Electronics and Communication Engineering</vt:lpstr>
      <vt:lpstr>.....Contents…..</vt:lpstr>
      <vt:lpstr>01</vt:lpstr>
      <vt:lpstr>OUR SERVICES</vt:lpstr>
      <vt:lpstr>01</vt:lpstr>
      <vt:lpstr>OMNIPRESENT uses-</vt:lpstr>
      <vt:lpstr>              Languages   Used……..</vt:lpstr>
      <vt:lpstr>HTML</vt:lpstr>
      <vt:lpstr>Hyper-text Markup Language</vt:lpstr>
      <vt:lpstr>HTML is the standard markup language for documents designed to be displayed in a web browser. It can be assisted by technologies such as Cascading Style Sheets (CSS) and scripting languages such as JavaScript.</vt:lpstr>
      <vt:lpstr>Cascading style-sheet</vt:lpstr>
      <vt:lpstr>PowerPoint Presentation</vt:lpstr>
      <vt:lpstr>PowerPoint Presentation</vt:lpstr>
      <vt:lpstr>Screenshots</vt:lpstr>
      <vt:lpstr>Screenshots</vt:lpstr>
      <vt:lpstr>PowerPoint Presentation</vt:lpstr>
      <vt:lpstr>CONCLUSION:-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Omnipresent</dc:title>
  <dc:creator>Arshi Khan</dc:creator>
  <cp:lastModifiedBy>ujjwal singh</cp:lastModifiedBy>
  <cp:revision>19</cp:revision>
  <dcterms:created xsi:type="dcterms:W3CDTF">2022-12-19T16:28:33Z</dcterms:created>
  <dcterms:modified xsi:type="dcterms:W3CDTF">2023-11-30T18:04:34Z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FBFCDD40674F48EE9D8D8D80476F67F3</vt:lpwstr>
  </property>
  <property fmtid="{D5CDD505-2E9C-101B-9397-08002B2CF9AE}" pid="3" name="KSOProductBuildVer">
    <vt:lpwstr>1033-11.2.0.11214</vt:lpwstr>
  </property>
</Properties>
</file>